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75" r:id="rId9"/>
    <p:sldId id="263" r:id="rId10"/>
    <p:sldId id="264" r:id="rId11"/>
    <p:sldId id="265" r:id="rId12"/>
    <p:sldId id="266" r:id="rId13"/>
    <p:sldId id="267" r:id="rId14"/>
    <p:sldId id="278" r:id="rId15"/>
    <p:sldId id="268" r:id="rId16"/>
    <p:sldId id="279" r:id="rId17"/>
    <p:sldId id="269" r:id="rId18"/>
    <p:sldId id="270" r:id="rId19"/>
    <p:sldId id="273" r:id="rId20"/>
    <p:sldId id="271" r:id="rId21"/>
    <p:sldId id="274" r:id="rId22"/>
    <p:sldId id="277" r:id="rId23"/>
    <p:sldId id="272" r:id="rId24"/>
    <p:sldId id="276" r:id="rId25"/>
    <p:sldId id="280" r:id="rId26"/>
    <p:sldId id="281" r:id="rId27"/>
    <p:sldId id="282" r:id="rId28"/>
    <p:sldId id="284" r:id="rId29"/>
    <p:sldId id="285" r:id="rId30"/>
    <p:sldId id="294" r:id="rId31"/>
    <p:sldId id="290" r:id="rId32"/>
    <p:sldId id="291" r:id="rId33"/>
    <p:sldId id="292" r:id="rId34"/>
    <p:sldId id="293" r:id="rId35"/>
    <p:sldId id="287" r:id="rId36"/>
    <p:sldId id="286" r:id="rId37"/>
    <p:sldId id="283" r:id="rId38"/>
    <p:sldId id="288" r:id="rId39"/>
    <p:sldId id="289" r:id="rId40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40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142B8B-07BA-4160-888A-C0B8B01293C9}" type="datetimeFigureOut">
              <a:rPr lang="nb-NO" smtClean="0"/>
              <a:t>01.12.2021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6D4CF3-E6F5-48F8-92AD-A1CBAD6EF3B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19321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smtClean="0"/>
              <a:t>20211130: Laget </a:t>
            </a:r>
            <a:r>
              <a:rPr lang="nb-NO" dirty="0" err="1" smtClean="0"/>
              <a:t>utdekning</a:t>
            </a:r>
            <a:r>
              <a:rPr lang="nb-NO" dirty="0" smtClean="0"/>
              <a:t> av høydeverdi på</a:t>
            </a:r>
            <a:r>
              <a:rPr lang="nb-NO" baseline="0" dirty="0" smtClean="0"/>
              <a:t> brygge.</a:t>
            </a:r>
            <a:endParaRPr lang="nb-NO" dirty="0" smtClean="0"/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71023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20211130: Laget </a:t>
            </a:r>
            <a:r>
              <a:rPr lang="nb-NO" dirty="0" err="1" smtClean="0"/>
              <a:t>utdekning</a:t>
            </a:r>
            <a:r>
              <a:rPr lang="nb-NO" dirty="0" smtClean="0"/>
              <a:t> av høydeverdi på kai.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88619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20211201: Ny figur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30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72395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Korrigert figur til registreringsinstruks.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33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31590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20211201:</a:t>
            </a:r>
            <a:r>
              <a:rPr lang="nb-NO" baseline="0" dirty="0" smtClean="0"/>
              <a:t> </a:t>
            </a:r>
            <a:r>
              <a:rPr lang="nb-NO" dirty="0" smtClean="0"/>
              <a:t>Ny</a:t>
            </a:r>
            <a:r>
              <a:rPr lang="nb-NO" baseline="0" dirty="0" smtClean="0"/>
              <a:t> figur.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34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86820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01.12.2021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01.12.2021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01.12.2021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01.12.2021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01.12.2021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01.12.2021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01.12.2021</a:t>
            </a:fld>
            <a:endParaRPr lang="nb-NO" dirty="0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01.12.2021</a:t>
            </a:fld>
            <a:endParaRPr lang="nb-NO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01.12.2021</a:t>
            </a:fld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01.12.2021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01.12.2021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01.12.2021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norgeibilder.no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orgeibilder.no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orgeibilder.no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orgeibilder.no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www.norgeibilder.no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www.norgeibilder.no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orgeibilder.no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orgeibilder.no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norgeibilder.no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norgeibilder.no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48938" y="264359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Skisser/bilder brukt i FKB-Vann produktspesifikasjon og registreringsinstruks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Kanal</a:t>
            </a:r>
            <a:endParaRPr lang="nb-NO" dirty="0"/>
          </a:p>
        </p:txBody>
      </p:sp>
      <p:sp>
        <p:nvSpPr>
          <p:cNvPr id="4" name="Rektangel 3"/>
          <p:cNvSpPr/>
          <p:nvPr/>
        </p:nvSpPr>
        <p:spPr>
          <a:xfrm>
            <a:off x="333061" y="6087463"/>
            <a:ext cx="52041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Kanal, egenskap vannbr =  3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2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959" y="660119"/>
            <a:ext cx="7336818" cy="531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76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Innsjøkant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022" y="1899139"/>
            <a:ext cx="4027705" cy="3451235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54515" y="5633566"/>
            <a:ext cx="83368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Innsjøkant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Ikke klassifisering av regulert/ikke regulert på Innsjøkant</a:t>
            </a:r>
            <a:r>
              <a:rPr lang="nb-NO" dirty="0">
                <a:solidFill>
                  <a:prstClr val="black"/>
                </a:solidFill>
              </a:rPr>
              <a:t>.</a:t>
            </a:r>
            <a:r>
              <a:rPr lang="nb-NO" dirty="0" smtClean="0">
                <a:solidFill>
                  <a:prstClr val="black"/>
                </a:solidFill>
              </a:rPr>
              <a:t> </a:t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I regulerte innsjøer registreres Innsjøkant i høydenivå høyeste regulerte vannstand.</a:t>
            </a:r>
            <a:endParaRPr lang="nb-NO" dirty="0">
              <a:solidFill>
                <a:prstClr val="black"/>
              </a:solidFill>
            </a:endParaRP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455" y="1899139"/>
            <a:ext cx="3867134" cy="345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77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Innsjø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192" y="1690688"/>
            <a:ext cx="4042445" cy="3539346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486" y="1690688"/>
            <a:ext cx="3918041" cy="3539346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254515" y="5633566"/>
            <a:ext cx="83368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Innsjø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4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Egenskapsopplysning om regulert/ikke regulert ligger på Innsjø (flate), </a:t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i regulerte innsjøer registreres Innsjøkant i høydenivå høyeste regulerte vannstand.</a:t>
            </a: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154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94360" y="182245"/>
            <a:ext cx="10515600" cy="845661"/>
          </a:xfrm>
        </p:spPr>
        <p:txBody>
          <a:bodyPr/>
          <a:lstStyle/>
          <a:p>
            <a:r>
              <a:rPr lang="nb-NO" dirty="0" smtClean="0"/>
              <a:t>Bekk, utgår – omnavnet til ElvBekk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446" y="1027906"/>
            <a:ext cx="4667786" cy="482504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077" y="956785"/>
            <a:ext cx="4817428" cy="4896168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1219715" y="5934670"/>
            <a:ext cx="50998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Bekk, vannbredde 1.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4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br>
              <a:rPr lang="nb-NO" dirty="0" smtClean="0">
                <a:solidFill>
                  <a:prstClr val="black"/>
                </a:solidFill>
              </a:rPr>
            </a:b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08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94360" y="182246"/>
            <a:ext cx="10515600" cy="774540"/>
          </a:xfrm>
        </p:spPr>
        <p:txBody>
          <a:bodyPr/>
          <a:lstStyle/>
          <a:p>
            <a:r>
              <a:rPr lang="nb-NO" dirty="0" smtClean="0"/>
              <a:t>ElvBekk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446" y="1027906"/>
            <a:ext cx="4667786" cy="482504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077" y="956785"/>
            <a:ext cx="4817428" cy="4896168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1219715" y="5934670"/>
            <a:ext cx="50998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ElvBekk, vannbredde 1.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4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br>
              <a:rPr lang="nb-NO" dirty="0" smtClean="0">
                <a:solidFill>
                  <a:prstClr val="black"/>
                </a:solidFill>
              </a:rPr>
            </a:br>
            <a:endParaRPr lang="nb-NO" dirty="0">
              <a:solidFill>
                <a:prstClr val="black"/>
              </a:solidFill>
            </a:endParaRPr>
          </a:p>
        </p:txBody>
      </p:sp>
      <p:sp>
        <p:nvSpPr>
          <p:cNvPr id="6" name="TekstSylinder 5"/>
          <p:cNvSpPr txBox="1"/>
          <p:nvPr/>
        </p:nvSpPr>
        <p:spPr>
          <a:xfrm>
            <a:off x="8517835" y="1898375"/>
            <a:ext cx="148630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nb-NO" dirty="0" smtClean="0"/>
              <a:t>vannBredde 1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0983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82562"/>
          </a:xfrm>
        </p:spPr>
        <p:txBody>
          <a:bodyPr>
            <a:normAutofit/>
          </a:bodyPr>
          <a:lstStyle/>
          <a:p>
            <a:r>
              <a:rPr lang="nb-NO" dirty="0" smtClean="0"/>
              <a:t>Grøft, utgår – omdøpt til KanalGrøft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754" y="844062"/>
            <a:ext cx="6724650" cy="5029200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V="1">
            <a:off x="9070800" y="1185409"/>
            <a:ext cx="592853" cy="884255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Sylinder 5"/>
          <p:cNvSpPr txBox="1"/>
          <p:nvPr/>
        </p:nvSpPr>
        <p:spPr>
          <a:xfrm>
            <a:off x="6528079" y="1185409"/>
            <a:ext cx="116570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b-NO" dirty="0" smtClean="0"/>
              <a:t>medium U</a:t>
            </a:r>
            <a:endParaRPr lang="nb-NO" dirty="0"/>
          </a:p>
        </p:txBody>
      </p:sp>
      <p:cxnSp>
        <p:nvCxnSpPr>
          <p:cNvPr id="8" name="Rett pilkobling 7"/>
          <p:cNvCxnSpPr/>
          <p:nvPr/>
        </p:nvCxnSpPr>
        <p:spPr>
          <a:xfrm>
            <a:off x="7906871" y="1370075"/>
            <a:ext cx="1156742" cy="135893"/>
          </a:xfrm>
          <a:prstGeom prst="straightConnector1">
            <a:avLst/>
          </a:prstGeom>
          <a:ln w="920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ktangel 11"/>
          <p:cNvSpPr/>
          <p:nvPr/>
        </p:nvSpPr>
        <p:spPr>
          <a:xfrm>
            <a:off x="483115" y="607610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Grøft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09331"/>
            <a:ext cx="10515600" cy="734731"/>
          </a:xfrm>
        </p:spPr>
        <p:txBody>
          <a:bodyPr>
            <a:normAutofit/>
          </a:bodyPr>
          <a:lstStyle/>
          <a:p>
            <a:r>
              <a:rPr lang="nb-NO" dirty="0" smtClean="0"/>
              <a:t>KanalGrøft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754" y="844062"/>
            <a:ext cx="6724650" cy="5029200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V="1">
            <a:off x="9070800" y="1185409"/>
            <a:ext cx="592853" cy="884255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Sylinder 5"/>
          <p:cNvSpPr txBox="1"/>
          <p:nvPr/>
        </p:nvSpPr>
        <p:spPr>
          <a:xfrm>
            <a:off x="6528079" y="1185409"/>
            <a:ext cx="116570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b-NO" dirty="0" smtClean="0"/>
              <a:t>medium U</a:t>
            </a:r>
            <a:endParaRPr lang="nb-NO" dirty="0"/>
          </a:p>
        </p:txBody>
      </p:sp>
      <p:cxnSp>
        <p:nvCxnSpPr>
          <p:cNvPr id="8" name="Rett pilkobling 7"/>
          <p:cNvCxnSpPr/>
          <p:nvPr/>
        </p:nvCxnSpPr>
        <p:spPr>
          <a:xfrm>
            <a:off x="7906871" y="1370075"/>
            <a:ext cx="1156742" cy="135893"/>
          </a:xfrm>
          <a:prstGeom prst="straightConnector1">
            <a:avLst/>
          </a:prstGeom>
          <a:ln w="920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ktangel 11"/>
          <p:cNvSpPr/>
          <p:nvPr/>
        </p:nvSpPr>
        <p:spPr>
          <a:xfrm>
            <a:off x="483115" y="607610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KanalGrøft, vannbredde 1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  <p:sp>
        <p:nvSpPr>
          <p:cNvPr id="4" name="TekstSylinder 3"/>
          <p:cNvSpPr txBox="1"/>
          <p:nvPr/>
        </p:nvSpPr>
        <p:spPr>
          <a:xfrm>
            <a:off x="4241948" y="3856383"/>
            <a:ext cx="148630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nb-NO" dirty="0" smtClean="0"/>
              <a:t>vannBredde 1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83405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VeggrøftÅpen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883" y="997426"/>
            <a:ext cx="5065339" cy="4812347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483115" y="607610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VeggrøftÅpen, I FKB v4.61 hørte objekttypen til i FKB-Veg 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FKB-Veg</a:t>
            </a:r>
            <a:endParaRPr lang="nb-NO" dirty="0">
              <a:solidFill>
                <a:prstClr val="black"/>
              </a:solidFill>
            </a:endParaRPr>
          </a:p>
        </p:txBody>
      </p:sp>
      <p:cxnSp>
        <p:nvCxnSpPr>
          <p:cNvPr id="6" name="Rett linje 5"/>
          <p:cNvCxnSpPr>
            <a:stCxn id="13" idx="0"/>
          </p:cNvCxnSpPr>
          <p:nvPr/>
        </p:nvCxnSpPr>
        <p:spPr>
          <a:xfrm flipV="1">
            <a:off x="6256957" y="2951202"/>
            <a:ext cx="848863" cy="1653952"/>
          </a:xfrm>
          <a:prstGeom prst="line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6654800" y="4145280"/>
            <a:ext cx="1249680" cy="439817"/>
          </a:xfrm>
          <a:prstGeom prst="line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Sylinder 12"/>
          <p:cNvSpPr txBox="1"/>
          <p:nvPr/>
        </p:nvSpPr>
        <p:spPr>
          <a:xfrm>
            <a:off x="5517940" y="4605154"/>
            <a:ext cx="1478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VeggrøftÅpen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05291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SnøIsbreKant</a:t>
            </a:r>
            <a:endParaRPr lang="nb-NO" dirty="0"/>
          </a:p>
        </p:txBody>
      </p:sp>
      <p:sp>
        <p:nvSpPr>
          <p:cNvPr id="4" name="Rektangel 3"/>
          <p:cNvSpPr/>
          <p:nvPr/>
        </p:nvSpPr>
        <p:spPr>
          <a:xfrm>
            <a:off x="483115" y="607610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SnøIsbreKant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2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320" y="1163319"/>
            <a:ext cx="6878320" cy="468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01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SnøIsbre</a:t>
            </a:r>
            <a:endParaRPr lang="nb-NO" dirty="0"/>
          </a:p>
        </p:txBody>
      </p:sp>
      <p:sp>
        <p:nvSpPr>
          <p:cNvPr id="5" name="Rektangel 4"/>
          <p:cNvSpPr/>
          <p:nvPr/>
        </p:nvSpPr>
        <p:spPr>
          <a:xfrm>
            <a:off x="483115" y="607610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SnøIsbre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2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640" y="1267669"/>
            <a:ext cx="6748780" cy="445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77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Kystkontur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478" y="1413832"/>
            <a:ext cx="5948362" cy="417938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838200" y="6272590"/>
            <a:ext cx="4050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Objtype: Kystkontur - kystreferanse MHV</a:t>
            </a:r>
          </a:p>
          <a:p>
            <a:r>
              <a:rPr lang="nb-NO" dirty="0" smtClean="0"/>
              <a:t>Kilde: </a:t>
            </a:r>
            <a:r>
              <a:rPr lang="nb-NO" dirty="0" smtClean="0">
                <a:hlinkClick r:id="rId3"/>
              </a:rPr>
              <a:t>www.norgeibilder.no</a:t>
            </a:r>
            <a:r>
              <a:rPr lang="nb-NO" dirty="0" smtClean="0"/>
              <a:t> og FKB-Vann</a:t>
            </a:r>
            <a:endParaRPr lang="nb-NO" dirty="0"/>
          </a:p>
        </p:txBody>
      </p:sp>
      <p:sp>
        <p:nvSpPr>
          <p:cNvPr id="5" name="TekstSylinder 4"/>
          <p:cNvSpPr txBox="1"/>
          <p:nvPr/>
        </p:nvSpPr>
        <p:spPr>
          <a:xfrm>
            <a:off x="6385686" y="1838346"/>
            <a:ext cx="197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002060"/>
                </a:solidFill>
              </a:rPr>
              <a:t>Kystreferanse MHV</a:t>
            </a:r>
            <a:endParaRPr lang="nb-NO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35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FlomløpKant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110" y="1406208"/>
            <a:ext cx="4573369" cy="4389618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493275" y="598466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FlomløpKant, flomløp med og uten vannføring</a:t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Kilde</a:t>
            </a:r>
            <a:r>
              <a:rPr lang="nb-NO" dirty="0">
                <a:solidFill>
                  <a:prstClr val="black"/>
                </a:solidFill>
              </a:rPr>
              <a:t>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453" y="1406208"/>
            <a:ext cx="4505294" cy="438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34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/>
          <a:lstStyle/>
          <a:p>
            <a:r>
              <a:rPr lang="nb-NO" dirty="0" smtClean="0"/>
              <a:t>VannFiktivGrense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008" y="1172660"/>
            <a:ext cx="7112843" cy="4913411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7081084" y="2362591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chemeClr val="accent5"/>
                </a:solidFill>
              </a:rPr>
              <a:t>Innsjø</a:t>
            </a:r>
            <a:endParaRPr lang="nb-NO" dirty="0">
              <a:solidFill>
                <a:schemeClr val="accent5"/>
              </a:solidFill>
            </a:endParaRPr>
          </a:p>
        </p:txBody>
      </p:sp>
      <p:sp>
        <p:nvSpPr>
          <p:cNvPr id="5" name="TekstSylinder 4"/>
          <p:cNvSpPr txBox="1"/>
          <p:nvPr/>
        </p:nvSpPr>
        <p:spPr>
          <a:xfrm>
            <a:off x="3837215" y="5568043"/>
            <a:ext cx="962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chemeClr val="accent5"/>
                </a:solidFill>
              </a:rPr>
              <a:t>Havflate</a:t>
            </a:r>
            <a:endParaRPr lang="nb-NO" dirty="0">
              <a:solidFill>
                <a:schemeClr val="accent5"/>
              </a:solidFill>
            </a:endParaRPr>
          </a:p>
        </p:txBody>
      </p:sp>
      <p:cxnSp>
        <p:nvCxnSpPr>
          <p:cNvPr id="7" name="Rett linje 6"/>
          <p:cNvCxnSpPr/>
          <p:nvPr/>
        </p:nvCxnSpPr>
        <p:spPr>
          <a:xfrm>
            <a:off x="6143716" y="3098437"/>
            <a:ext cx="302078" cy="236764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8250012" y="2010098"/>
            <a:ext cx="226604" cy="1443650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5169123" y="4602480"/>
            <a:ext cx="382638" cy="243658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>
            <a:off x="5965630" y="4094480"/>
            <a:ext cx="140530" cy="249906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H="1">
            <a:off x="7386320" y="4801586"/>
            <a:ext cx="141659" cy="186974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 flipH="1">
            <a:off x="8143920" y="4703717"/>
            <a:ext cx="106092" cy="284843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>
            <a:off x="4475461" y="4442451"/>
            <a:ext cx="519314" cy="1643620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ktangel 27"/>
          <p:cNvSpPr/>
          <p:nvPr/>
        </p:nvSpPr>
        <p:spPr>
          <a:xfrm>
            <a:off x="444888" y="6178893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VannFiktivGrense, egenskap VannSperretype må brukes i tillegg.</a:t>
            </a:r>
          </a:p>
          <a:p>
            <a:pPr lvl="0"/>
            <a:r>
              <a:rPr lang="nb-NO" dirty="0" smtClean="0">
                <a:solidFill>
                  <a:prstClr val="black"/>
                </a:solidFill>
              </a:rPr>
              <a:t>Eksemplet viser forekomster av VannFiktivGrense med kodeverdi for VannSperretype</a:t>
            </a:r>
            <a:endParaRPr lang="nb-NO" dirty="0">
              <a:solidFill>
                <a:prstClr val="black"/>
              </a:solidFill>
            </a:endParaRPr>
          </a:p>
        </p:txBody>
      </p:sp>
      <p:cxnSp>
        <p:nvCxnSpPr>
          <p:cNvPr id="34" name="Rett linje 33"/>
          <p:cNvCxnSpPr/>
          <p:nvPr/>
        </p:nvCxnSpPr>
        <p:spPr>
          <a:xfrm>
            <a:off x="5360442" y="3098437"/>
            <a:ext cx="688656" cy="20320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Sylinder 34"/>
          <p:cNvSpPr txBox="1"/>
          <p:nvPr/>
        </p:nvSpPr>
        <p:spPr>
          <a:xfrm>
            <a:off x="3797116" y="2881903"/>
            <a:ext cx="16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innsjøElvSperre</a:t>
            </a:r>
            <a:endParaRPr lang="nb-NO" dirty="0"/>
          </a:p>
        </p:txBody>
      </p:sp>
      <p:cxnSp>
        <p:nvCxnSpPr>
          <p:cNvPr id="36" name="Rett linje 35"/>
          <p:cNvCxnSpPr/>
          <p:nvPr/>
        </p:nvCxnSpPr>
        <p:spPr>
          <a:xfrm>
            <a:off x="7457148" y="1788160"/>
            <a:ext cx="739818" cy="557282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kstSylinder 38"/>
          <p:cNvSpPr txBox="1"/>
          <p:nvPr/>
        </p:nvSpPr>
        <p:spPr>
          <a:xfrm>
            <a:off x="5991818" y="1418828"/>
            <a:ext cx="1640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innsjølinjeFiktiv</a:t>
            </a:r>
            <a:endParaRPr lang="nb-NO" dirty="0"/>
          </a:p>
        </p:txBody>
      </p:sp>
      <p:cxnSp>
        <p:nvCxnSpPr>
          <p:cNvPr id="41" name="Rett linje 40"/>
          <p:cNvCxnSpPr>
            <a:stCxn id="44" idx="1"/>
          </p:cNvCxnSpPr>
          <p:nvPr/>
        </p:nvCxnSpPr>
        <p:spPr>
          <a:xfrm flipH="1">
            <a:off x="6164038" y="3950735"/>
            <a:ext cx="644770" cy="148902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kstSylinder 43"/>
          <p:cNvSpPr txBox="1"/>
          <p:nvPr/>
        </p:nvSpPr>
        <p:spPr>
          <a:xfrm>
            <a:off x="6808808" y="3766069"/>
            <a:ext cx="145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elveElvSperre</a:t>
            </a:r>
            <a:endParaRPr lang="nb-NO" dirty="0"/>
          </a:p>
        </p:txBody>
      </p:sp>
      <p:cxnSp>
        <p:nvCxnSpPr>
          <p:cNvPr id="46" name="Rett linje 45"/>
          <p:cNvCxnSpPr/>
          <p:nvPr/>
        </p:nvCxnSpPr>
        <p:spPr>
          <a:xfrm>
            <a:off x="5134846" y="3950735"/>
            <a:ext cx="209179" cy="67441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kstSylinder 48"/>
          <p:cNvSpPr txBox="1"/>
          <p:nvPr/>
        </p:nvSpPr>
        <p:spPr>
          <a:xfrm>
            <a:off x="3759725" y="3657131"/>
            <a:ext cx="140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havElvSperre</a:t>
            </a:r>
            <a:endParaRPr lang="nb-NO" dirty="0"/>
          </a:p>
        </p:txBody>
      </p:sp>
      <p:sp>
        <p:nvSpPr>
          <p:cNvPr id="50" name="TekstSylinder 49"/>
          <p:cNvSpPr txBox="1"/>
          <p:nvPr/>
        </p:nvSpPr>
        <p:spPr>
          <a:xfrm>
            <a:off x="6172581" y="5641217"/>
            <a:ext cx="1410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havlinjeFiktiv</a:t>
            </a:r>
            <a:endParaRPr lang="nb-NO" dirty="0"/>
          </a:p>
        </p:txBody>
      </p:sp>
      <p:cxnSp>
        <p:nvCxnSpPr>
          <p:cNvPr id="51" name="Rett linje 50"/>
          <p:cNvCxnSpPr/>
          <p:nvPr/>
        </p:nvCxnSpPr>
        <p:spPr>
          <a:xfrm flipH="1" flipV="1">
            <a:off x="4800108" y="5264263"/>
            <a:ext cx="1343608" cy="486475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tt linje 54"/>
          <p:cNvCxnSpPr/>
          <p:nvPr/>
        </p:nvCxnSpPr>
        <p:spPr>
          <a:xfrm flipH="1" flipV="1">
            <a:off x="7386320" y="5074652"/>
            <a:ext cx="860830" cy="331110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 flipV="1">
            <a:off x="8247150" y="4846138"/>
            <a:ext cx="116164" cy="394069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kstSylinder 29"/>
          <p:cNvSpPr txBox="1"/>
          <p:nvPr/>
        </p:nvSpPr>
        <p:spPr>
          <a:xfrm>
            <a:off x="8247150" y="5221096"/>
            <a:ext cx="146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elvelinjeFiktiv</a:t>
            </a:r>
            <a:endParaRPr lang="nb-NO" dirty="0"/>
          </a:p>
        </p:txBody>
      </p:sp>
      <p:sp>
        <p:nvSpPr>
          <p:cNvPr id="32" name="TekstSylinder 31"/>
          <p:cNvSpPr txBox="1"/>
          <p:nvPr/>
        </p:nvSpPr>
        <p:spPr>
          <a:xfrm>
            <a:off x="360829" y="1433146"/>
            <a:ext cx="29135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v</a:t>
            </a:r>
            <a:r>
              <a:rPr lang="nb-NO" dirty="0" smtClean="0"/>
              <a:t>annSperretype, alternativ 1:</a:t>
            </a:r>
          </a:p>
          <a:p>
            <a:r>
              <a:rPr lang="nb-NO" dirty="0" smtClean="0"/>
              <a:t>Spesifikke fiktive delelinjer</a:t>
            </a:r>
            <a:br>
              <a:rPr lang="nb-NO" dirty="0" smtClean="0"/>
            </a:br>
            <a:r>
              <a:rPr lang="nb-NO" dirty="0" smtClean="0"/>
              <a:t>for innsjødele, elvedele og</a:t>
            </a:r>
            <a:br>
              <a:rPr lang="nb-NO" dirty="0" smtClean="0"/>
            </a:br>
            <a:r>
              <a:rPr lang="nb-NO" dirty="0" smtClean="0"/>
              <a:t>havdele</a:t>
            </a:r>
            <a:endParaRPr lang="nb-NO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8799390" y="3896267"/>
            <a:ext cx="2625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/>
              <a:t>Kodeverdier for egenskap</a:t>
            </a:r>
            <a:br>
              <a:rPr lang="nb-NO" b="1" dirty="0" smtClean="0"/>
            </a:br>
            <a:r>
              <a:rPr lang="nb-NO" b="1" dirty="0" smtClean="0"/>
              <a:t>vannSperretype</a:t>
            </a:r>
            <a:endParaRPr lang="nb-NO" b="1" dirty="0"/>
          </a:p>
        </p:txBody>
      </p:sp>
      <p:sp>
        <p:nvSpPr>
          <p:cNvPr id="17" name="TekstSylinder 16"/>
          <p:cNvSpPr txBox="1"/>
          <p:nvPr/>
        </p:nvSpPr>
        <p:spPr>
          <a:xfrm>
            <a:off x="8770232" y="3595333"/>
            <a:ext cx="185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>
                <a:solidFill>
                  <a:srgbClr val="FF0000"/>
                </a:solidFill>
              </a:rPr>
              <a:t>VannFiktivGrense</a:t>
            </a:r>
            <a:endParaRPr lang="nb-NO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904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/>
          <a:lstStyle/>
          <a:p>
            <a:r>
              <a:rPr lang="nb-NO" dirty="0" smtClean="0"/>
              <a:t>VannFiktivGrense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008" y="1172660"/>
            <a:ext cx="7112843" cy="4913411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7081084" y="2362591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chemeClr val="accent5"/>
                </a:solidFill>
              </a:rPr>
              <a:t>Innsjø</a:t>
            </a:r>
            <a:endParaRPr lang="nb-NO" dirty="0">
              <a:solidFill>
                <a:schemeClr val="accent5"/>
              </a:solidFill>
            </a:endParaRPr>
          </a:p>
        </p:txBody>
      </p:sp>
      <p:sp>
        <p:nvSpPr>
          <p:cNvPr id="5" name="TekstSylinder 4"/>
          <p:cNvSpPr txBox="1"/>
          <p:nvPr/>
        </p:nvSpPr>
        <p:spPr>
          <a:xfrm>
            <a:off x="3837215" y="5568043"/>
            <a:ext cx="962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chemeClr val="accent5"/>
                </a:solidFill>
              </a:rPr>
              <a:t>Havflate</a:t>
            </a:r>
            <a:endParaRPr lang="nb-NO" dirty="0">
              <a:solidFill>
                <a:schemeClr val="accent5"/>
              </a:solidFill>
            </a:endParaRPr>
          </a:p>
        </p:txBody>
      </p:sp>
      <p:cxnSp>
        <p:nvCxnSpPr>
          <p:cNvPr id="7" name="Rett linje 6"/>
          <p:cNvCxnSpPr/>
          <p:nvPr/>
        </p:nvCxnSpPr>
        <p:spPr>
          <a:xfrm>
            <a:off x="6143716" y="3098437"/>
            <a:ext cx="302078" cy="236764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8250012" y="2010098"/>
            <a:ext cx="226604" cy="1443650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5169123" y="4602480"/>
            <a:ext cx="382638" cy="243658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>
            <a:off x="5965630" y="4094480"/>
            <a:ext cx="140530" cy="249906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H="1">
            <a:off x="7386320" y="4801586"/>
            <a:ext cx="141659" cy="186974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 flipH="1">
            <a:off x="8143920" y="4703717"/>
            <a:ext cx="106092" cy="284843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>
            <a:off x="4475461" y="4442451"/>
            <a:ext cx="519314" cy="1643620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ktangel 27"/>
          <p:cNvSpPr/>
          <p:nvPr/>
        </p:nvSpPr>
        <p:spPr>
          <a:xfrm>
            <a:off x="444888" y="6178893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VannFiktivGrense, egenskap VannSperretype må brukes i tillegg.</a:t>
            </a:r>
          </a:p>
          <a:p>
            <a:pPr lvl="0"/>
            <a:r>
              <a:rPr lang="nb-NO" dirty="0" smtClean="0">
                <a:solidFill>
                  <a:prstClr val="black"/>
                </a:solidFill>
              </a:rPr>
              <a:t>Eksemplet viser forekomster av VannFiktivGrense med kodeverdi for VannSperretype</a:t>
            </a:r>
            <a:endParaRPr lang="nb-NO" dirty="0">
              <a:solidFill>
                <a:prstClr val="black"/>
              </a:solidFill>
            </a:endParaRPr>
          </a:p>
        </p:txBody>
      </p:sp>
      <p:cxnSp>
        <p:nvCxnSpPr>
          <p:cNvPr id="34" name="Rett linje 33"/>
          <p:cNvCxnSpPr/>
          <p:nvPr/>
        </p:nvCxnSpPr>
        <p:spPr>
          <a:xfrm>
            <a:off x="5360442" y="3098437"/>
            <a:ext cx="688656" cy="20320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Sylinder 34"/>
          <p:cNvSpPr txBox="1"/>
          <p:nvPr/>
        </p:nvSpPr>
        <p:spPr>
          <a:xfrm>
            <a:off x="3797116" y="2881903"/>
            <a:ext cx="16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innsjøElvSperre</a:t>
            </a:r>
            <a:endParaRPr lang="nb-NO" dirty="0"/>
          </a:p>
        </p:txBody>
      </p:sp>
      <p:cxnSp>
        <p:nvCxnSpPr>
          <p:cNvPr id="36" name="Rett linje 35"/>
          <p:cNvCxnSpPr/>
          <p:nvPr/>
        </p:nvCxnSpPr>
        <p:spPr>
          <a:xfrm>
            <a:off x="7457148" y="1788160"/>
            <a:ext cx="739818" cy="557282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kstSylinder 38"/>
          <p:cNvSpPr txBox="1"/>
          <p:nvPr/>
        </p:nvSpPr>
        <p:spPr>
          <a:xfrm>
            <a:off x="5991818" y="1418828"/>
            <a:ext cx="1541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vanndeleFiktiv</a:t>
            </a:r>
            <a:endParaRPr lang="nb-NO" dirty="0"/>
          </a:p>
        </p:txBody>
      </p:sp>
      <p:cxnSp>
        <p:nvCxnSpPr>
          <p:cNvPr id="41" name="Rett linje 40"/>
          <p:cNvCxnSpPr>
            <a:stCxn id="44" idx="1"/>
          </p:cNvCxnSpPr>
          <p:nvPr/>
        </p:nvCxnSpPr>
        <p:spPr>
          <a:xfrm flipH="1">
            <a:off x="6164038" y="3950735"/>
            <a:ext cx="644770" cy="148902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kstSylinder 43"/>
          <p:cNvSpPr txBox="1"/>
          <p:nvPr/>
        </p:nvSpPr>
        <p:spPr>
          <a:xfrm>
            <a:off x="6808808" y="3766069"/>
            <a:ext cx="1438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elveElvsperre</a:t>
            </a:r>
            <a:endParaRPr lang="nb-NO" dirty="0"/>
          </a:p>
        </p:txBody>
      </p:sp>
      <p:cxnSp>
        <p:nvCxnSpPr>
          <p:cNvPr id="46" name="Rett linje 45"/>
          <p:cNvCxnSpPr/>
          <p:nvPr/>
        </p:nvCxnSpPr>
        <p:spPr>
          <a:xfrm>
            <a:off x="5134846" y="3950735"/>
            <a:ext cx="209179" cy="67441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kstSylinder 48"/>
          <p:cNvSpPr txBox="1"/>
          <p:nvPr/>
        </p:nvSpPr>
        <p:spPr>
          <a:xfrm>
            <a:off x="3759725" y="3657131"/>
            <a:ext cx="140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havElvSperre</a:t>
            </a:r>
            <a:endParaRPr lang="nb-NO" dirty="0"/>
          </a:p>
        </p:txBody>
      </p:sp>
      <p:sp>
        <p:nvSpPr>
          <p:cNvPr id="50" name="TekstSylinder 49"/>
          <p:cNvSpPr txBox="1"/>
          <p:nvPr/>
        </p:nvSpPr>
        <p:spPr>
          <a:xfrm>
            <a:off x="6486423" y="5470079"/>
            <a:ext cx="1541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vanndeleFiktiv</a:t>
            </a:r>
            <a:endParaRPr lang="nb-NO" dirty="0"/>
          </a:p>
        </p:txBody>
      </p:sp>
      <p:cxnSp>
        <p:nvCxnSpPr>
          <p:cNvPr id="51" name="Rett linje 50"/>
          <p:cNvCxnSpPr/>
          <p:nvPr/>
        </p:nvCxnSpPr>
        <p:spPr>
          <a:xfrm flipH="1" flipV="1">
            <a:off x="4800108" y="5264262"/>
            <a:ext cx="1666006" cy="376955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tt linje 54"/>
          <p:cNvCxnSpPr/>
          <p:nvPr/>
        </p:nvCxnSpPr>
        <p:spPr>
          <a:xfrm flipV="1">
            <a:off x="7081084" y="5074651"/>
            <a:ext cx="305236" cy="378089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V="1">
            <a:off x="7499676" y="4988561"/>
            <a:ext cx="641166" cy="481518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Sylinder 5"/>
          <p:cNvSpPr txBox="1"/>
          <p:nvPr/>
        </p:nvSpPr>
        <p:spPr>
          <a:xfrm>
            <a:off x="360829" y="1433146"/>
            <a:ext cx="29135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v</a:t>
            </a:r>
            <a:r>
              <a:rPr lang="nb-NO" dirty="0" smtClean="0"/>
              <a:t>annSperretype, alternativ 2:</a:t>
            </a:r>
          </a:p>
          <a:p>
            <a:r>
              <a:rPr lang="nb-NO" dirty="0" smtClean="0"/>
              <a:t>Fiktive delelinjer</a:t>
            </a:r>
            <a:br>
              <a:rPr lang="nb-NO" dirty="0" smtClean="0"/>
            </a:br>
            <a:r>
              <a:rPr lang="nb-NO" dirty="0" smtClean="0"/>
              <a:t>samlet i en kodeverdi</a:t>
            </a:r>
            <a:br>
              <a:rPr lang="nb-NO" dirty="0" smtClean="0"/>
            </a:br>
            <a:r>
              <a:rPr lang="nb-NO" dirty="0" smtClean="0"/>
              <a:t>med navn vanndeleFiktiv</a:t>
            </a:r>
            <a:endParaRPr lang="nb-NO" dirty="0"/>
          </a:p>
        </p:txBody>
      </p:sp>
      <p:sp>
        <p:nvSpPr>
          <p:cNvPr id="27" name="TekstSylinder 26"/>
          <p:cNvSpPr txBox="1"/>
          <p:nvPr/>
        </p:nvSpPr>
        <p:spPr>
          <a:xfrm>
            <a:off x="8799390" y="3896267"/>
            <a:ext cx="2625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/>
              <a:t>Kodeverdier for egenskap</a:t>
            </a:r>
            <a:br>
              <a:rPr lang="nb-NO" b="1" dirty="0" smtClean="0"/>
            </a:br>
            <a:r>
              <a:rPr lang="nb-NO" b="1" dirty="0" smtClean="0"/>
              <a:t>vannSperretype</a:t>
            </a:r>
            <a:endParaRPr lang="nb-NO" b="1" dirty="0"/>
          </a:p>
        </p:txBody>
      </p:sp>
      <p:sp>
        <p:nvSpPr>
          <p:cNvPr id="29" name="TekstSylinder 28"/>
          <p:cNvSpPr txBox="1"/>
          <p:nvPr/>
        </p:nvSpPr>
        <p:spPr>
          <a:xfrm>
            <a:off x="8770232" y="3595333"/>
            <a:ext cx="185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>
                <a:solidFill>
                  <a:srgbClr val="FF0000"/>
                </a:solidFill>
              </a:rPr>
              <a:t>VannFiktivGrense</a:t>
            </a:r>
            <a:endParaRPr lang="nb-NO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877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KonnekteringVann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445" y="1473200"/>
            <a:ext cx="4608195" cy="4122639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640" y="1427701"/>
            <a:ext cx="4663651" cy="4168138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>
            <a:off x="8168640" y="2987040"/>
            <a:ext cx="2865120" cy="164592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ktangel 9"/>
          <p:cNvSpPr/>
          <p:nvPr/>
        </p:nvSpPr>
        <p:spPr>
          <a:xfrm>
            <a:off x="546488" y="5968861"/>
            <a:ext cx="83368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KonnekteringVann</a:t>
            </a:r>
          </a:p>
          <a:p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4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  <a:p>
            <a:pPr lvl="0"/>
            <a:endParaRPr lang="nb-NO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642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827" y="1366974"/>
            <a:ext cx="3840626" cy="467858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66973"/>
          </a:xfrm>
        </p:spPr>
        <p:txBody>
          <a:bodyPr/>
          <a:lstStyle/>
          <a:p>
            <a:r>
              <a:rPr lang="nb-NO" dirty="0" smtClean="0"/>
              <a:t>KonnekteringVann</a:t>
            </a:r>
            <a:endParaRPr lang="nb-NO" dirty="0"/>
          </a:p>
        </p:txBody>
      </p:sp>
      <p:cxnSp>
        <p:nvCxnSpPr>
          <p:cNvPr id="7" name="Rett linje 6"/>
          <p:cNvCxnSpPr/>
          <p:nvPr/>
        </p:nvCxnSpPr>
        <p:spPr>
          <a:xfrm>
            <a:off x="8049333" y="1690688"/>
            <a:ext cx="515547" cy="3541712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Bild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450" y="1369657"/>
            <a:ext cx="3843030" cy="4675897"/>
          </a:xfrm>
          <a:prstGeom prst="rect">
            <a:avLst/>
          </a:prstGeom>
        </p:spPr>
      </p:pic>
      <p:sp>
        <p:nvSpPr>
          <p:cNvPr id="17" name="Rektangel 16"/>
          <p:cNvSpPr/>
          <p:nvPr/>
        </p:nvSpPr>
        <p:spPr>
          <a:xfrm>
            <a:off x="544552" y="6046102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KonnekteringVann</a:t>
            </a:r>
          </a:p>
          <a:p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4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02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Fotogrammetrisk registreringsinstruks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Figurer som kommer i tillegg til bilde som illustrerer den enkelte objekttype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75493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Kystkontur</a:t>
            </a:r>
            <a:endParaRPr lang="nb-NO" dirty="0"/>
          </a:p>
        </p:txBody>
      </p:sp>
      <p:pic>
        <p:nvPicPr>
          <p:cNvPr id="9" name="Bild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09247"/>
            <a:ext cx="3878679" cy="3098284"/>
          </a:xfrm>
          <a:prstGeom prst="rect">
            <a:avLst/>
          </a:prstGeom>
        </p:spPr>
      </p:pic>
      <p:pic>
        <p:nvPicPr>
          <p:cNvPr id="11" name="Bild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359" y="2326164"/>
            <a:ext cx="4466032" cy="3081367"/>
          </a:xfrm>
          <a:prstGeom prst="rect">
            <a:avLst/>
          </a:prstGeom>
        </p:spPr>
      </p:pic>
      <p:sp>
        <p:nvSpPr>
          <p:cNvPr id="3" name="Rektangel 2"/>
          <p:cNvSpPr/>
          <p:nvPr/>
        </p:nvSpPr>
        <p:spPr>
          <a:xfrm>
            <a:off x="4397829" y="3389086"/>
            <a:ext cx="1066800" cy="2177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03005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Kystkontur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267" y="2394165"/>
            <a:ext cx="3800475" cy="2705100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3811" y="2234177"/>
            <a:ext cx="4143375" cy="3257550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4743880" y="3726352"/>
            <a:ext cx="1017528" cy="2337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87190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76" y="2239506"/>
            <a:ext cx="6632898" cy="3272564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Elvekant / </a:t>
            </a:r>
            <a:r>
              <a:rPr lang="nb-NO" dirty="0"/>
              <a:t>E</a:t>
            </a:r>
            <a:r>
              <a:rPr lang="nb-NO" dirty="0" smtClean="0"/>
              <a:t>lvBekk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001049" y="3548724"/>
            <a:ext cx="27037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Normal </a:t>
            </a:r>
            <a:r>
              <a:rPr lang="nb-NO" sz="2000" dirty="0" smtClean="0"/>
              <a:t>stor</a:t>
            </a:r>
            <a:br>
              <a:rPr lang="nb-NO" sz="2000" dirty="0" smtClean="0"/>
            </a:br>
            <a:r>
              <a:rPr lang="nb-NO" sz="2000" dirty="0" smtClean="0"/>
              <a:t>vannføring</a:t>
            </a:r>
            <a:r>
              <a:rPr lang="nb-NO" sz="2000" dirty="0" smtClean="0"/>
              <a:t/>
            </a:r>
            <a:br>
              <a:rPr lang="nb-NO" sz="2000" dirty="0" smtClean="0"/>
            </a:br>
            <a:endParaRPr lang="nb-NO" sz="2000" dirty="0"/>
          </a:p>
        </p:txBody>
      </p:sp>
      <p:cxnSp>
        <p:nvCxnSpPr>
          <p:cNvPr id="7" name="Rett linje 6"/>
          <p:cNvCxnSpPr/>
          <p:nvPr/>
        </p:nvCxnSpPr>
        <p:spPr>
          <a:xfrm flipV="1">
            <a:off x="2309247" y="3812583"/>
            <a:ext cx="2409987" cy="774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609696" y="3722499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2199709" y="3722499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/>
          <p:cNvSpPr/>
          <p:nvPr/>
        </p:nvSpPr>
        <p:spPr>
          <a:xfrm>
            <a:off x="3404702" y="3726778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2909932" y="1795755"/>
            <a:ext cx="97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3788794" y="2120845"/>
            <a:ext cx="834480" cy="15150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2418786" y="2102520"/>
            <a:ext cx="491146" cy="1533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2804228" y="2606974"/>
            <a:ext cx="1318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 smtClean="0"/>
              <a:t>ElvBekk</a:t>
            </a:r>
            <a:br>
              <a:rPr lang="nb-NO" dirty="0" smtClean="0"/>
            </a:br>
            <a:r>
              <a:rPr lang="nb-NO" dirty="0" smtClean="0"/>
              <a:t>(senterlinje)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 flipH="1">
            <a:off x="3514239" y="3204111"/>
            <a:ext cx="2" cy="3738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 flipH="1">
            <a:off x="2309246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719232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/>
          <p:cNvCxnSpPr/>
          <p:nvPr/>
        </p:nvCxnSpPr>
        <p:spPr>
          <a:xfrm>
            <a:off x="2309246" y="5385660"/>
            <a:ext cx="2409986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Sylinder 46"/>
          <p:cNvSpPr txBox="1"/>
          <p:nvPr/>
        </p:nvSpPr>
        <p:spPr>
          <a:xfrm>
            <a:off x="2946985" y="5003080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82442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09" y="2165087"/>
            <a:ext cx="6632898" cy="3272564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Elvekant / ElvBekk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4719275" y="4022719"/>
            <a:ext cx="17696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Liten</a:t>
            </a:r>
            <a:r>
              <a:rPr lang="nb-NO" sz="2000" dirty="0" smtClean="0"/>
              <a:t> </a:t>
            </a:r>
            <a:r>
              <a:rPr lang="nb-NO" sz="2000" dirty="0" smtClean="0"/>
              <a:t>vannføring</a:t>
            </a:r>
            <a:br>
              <a:rPr lang="nb-NO" sz="2000" dirty="0" smtClean="0"/>
            </a:br>
            <a:endParaRPr lang="nb-NO" sz="2000" dirty="0"/>
          </a:p>
        </p:txBody>
      </p:sp>
      <p:cxnSp>
        <p:nvCxnSpPr>
          <p:cNvPr id="7" name="Rett linje 6"/>
          <p:cNvCxnSpPr/>
          <p:nvPr/>
        </p:nvCxnSpPr>
        <p:spPr>
          <a:xfrm flipV="1">
            <a:off x="2583800" y="4246330"/>
            <a:ext cx="1039977" cy="1104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609696" y="3674874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2199709" y="3722499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/>
          <p:cNvSpPr/>
          <p:nvPr/>
        </p:nvSpPr>
        <p:spPr>
          <a:xfrm>
            <a:off x="3442802" y="4136353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2909932" y="1795755"/>
            <a:ext cx="97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3788794" y="2120845"/>
            <a:ext cx="834480" cy="15150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2418786" y="2102520"/>
            <a:ext cx="491146" cy="1533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2804228" y="2606974"/>
            <a:ext cx="1318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 smtClean="0"/>
              <a:t>ElvBekk</a:t>
            </a:r>
            <a:br>
              <a:rPr lang="nb-NO" dirty="0" smtClean="0"/>
            </a:br>
            <a:r>
              <a:rPr lang="nb-NO" dirty="0" smtClean="0"/>
              <a:t>(senterlinje)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>
            <a:off x="3514241" y="3204111"/>
            <a:ext cx="28573" cy="8731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>
            <a:stCxn id="15" idx="4"/>
          </p:cNvCxnSpPr>
          <p:nvPr/>
        </p:nvCxnSpPr>
        <p:spPr>
          <a:xfrm flipH="1">
            <a:off x="2309246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H="1">
            <a:off x="4719232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pilkobling 26"/>
          <p:cNvCxnSpPr/>
          <p:nvPr/>
        </p:nvCxnSpPr>
        <p:spPr>
          <a:xfrm>
            <a:off x="2309246" y="5385660"/>
            <a:ext cx="2409986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kstSylinder 30"/>
          <p:cNvSpPr txBox="1"/>
          <p:nvPr/>
        </p:nvSpPr>
        <p:spPr>
          <a:xfrm>
            <a:off x="2946985" y="5003080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69078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KystkonturTekniskeAnlegg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970" y="1445759"/>
            <a:ext cx="6457156" cy="4350204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>
            <a:off x="697523" y="6146158"/>
            <a:ext cx="7762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Objtype: KystkonturTekniskeAnlegg - kystreferanse MHV, kystkonstruksjonstype 6</a:t>
            </a:r>
          </a:p>
          <a:p>
            <a:r>
              <a:rPr lang="nb-NO" dirty="0" smtClean="0"/>
              <a:t>Kilde: </a:t>
            </a:r>
            <a:r>
              <a:rPr lang="nb-NO" dirty="0" smtClean="0">
                <a:hlinkClick r:id="rId3"/>
              </a:rPr>
              <a:t>www.norgeibilder.no</a:t>
            </a:r>
            <a:r>
              <a:rPr lang="nb-NO" dirty="0" smtClean="0"/>
              <a:t> og FKB-Vann</a:t>
            </a:r>
            <a:endParaRPr lang="nb-NO" dirty="0"/>
          </a:p>
        </p:txBody>
      </p:sp>
      <p:sp>
        <p:nvSpPr>
          <p:cNvPr id="9" name="TekstSylinder 8"/>
          <p:cNvSpPr txBox="1"/>
          <p:nvPr/>
        </p:nvSpPr>
        <p:spPr>
          <a:xfrm>
            <a:off x="7147548" y="5232955"/>
            <a:ext cx="28846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>
                <a:solidFill>
                  <a:srgbClr val="FF0000"/>
                </a:solidFill>
              </a:rPr>
              <a:t>KystkonturTekniskeAnlegg</a:t>
            </a:r>
            <a:endParaRPr lang="nb-NO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873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09" y="2165087"/>
            <a:ext cx="6632898" cy="3272564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Elvekant / ElvBekk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4944246" y="4077211"/>
            <a:ext cx="1769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Tørr elv/bekk</a:t>
            </a:r>
            <a:r>
              <a:rPr lang="nb-NO" sz="2000" dirty="0" smtClean="0"/>
              <a:t/>
            </a:r>
            <a:br>
              <a:rPr lang="nb-NO" sz="2000" dirty="0" smtClean="0"/>
            </a:br>
            <a:endParaRPr lang="nb-NO" sz="2000" dirty="0"/>
          </a:p>
        </p:txBody>
      </p:sp>
      <p:sp>
        <p:nvSpPr>
          <p:cNvPr id="14" name="Ellipse 13"/>
          <p:cNvSpPr/>
          <p:nvPr/>
        </p:nvSpPr>
        <p:spPr>
          <a:xfrm>
            <a:off x="4609696" y="3674874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2199709" y="3722499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/>
          <p:cNvSpPr/>
          <p:nvPr/>
        </p:nvSpPr>
        <p:spPr>
          <a:xfrm>
            <a:off x="3442802" y="4136353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2909932" y="1795755"/>
            <a:ext cx="97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3788794" y="2120845"/>
            <a:ext cx="834480" cy="15150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2418786" y="2102520"/>
            <a:ext cx="491146" cy="1533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2804228" y="2606974"/>
            <a:ext cx="1318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 smtClean="0"/>
              <a:t>ElvBekk</a:t>
            </a:r>
            <a:br>
              <a:rPr lang="nb-NO" dirty="0" smtClean="0"/>
            </a:br>
            <a:r>
              <a:rPr lang="nb-NO" dirty="0" smtClean="0"/>
              <a:t>(senterlinje)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>
            <a:off x="3514241" y="3204111"/>
            <a:ext cx="28573" cy="8731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>
            <a:stCxn id="15" idx="4"/>
          </p:cNvCxnSpPr>
          <p:nvPr/>
        </p:nvCxnSpPr>
        <p:spPr>
          <a:xfrm flipH="1">
            <a:off x="2309246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H="1">
            <a:off x="4719232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pilkobling 26"/>
          <p:cNvCxnSpPr/>
          <p:nvPr/>
        </p:nvCxnSpPr>
        <p:spPr>
          <a:xfrm>
            <a:off x="2309246" y="5385660"/>
            <a:ext cx="2409986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kstSylinder 30"/>
          <p:cNvSpPr txBox="1"/>
          <p:nvPr/>
        </p:nvSpPr>
        <p:spPr>
          <a:xfrm>
            <a:off x="2946985" y="5003080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41580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74" y="1773862"/>
            <a:ext cx="6433091" cy="4701401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Kanalkant / KanalGrøft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429180" y="3832916"/>
            <a:ext cx="21315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Normal </a:t>
            </a:r>
            <a:r>
              <a:rPr lang="nb-NO" sz="2000" dirty="0" smtClean="0"/>
              <a:t>stor</a:t>
            </a:r>
            <a:r>
              <a:rPr lang="nb-NO" sz="2000" dirty="0" smtClean="0"/>
              <a:t> vannføring</a:t>
            </a:r>
            <a:r>
              <a:rPr lang="nb-NO" sz="2000" dirty="0" smtClean="0"/>
              <a:t/>
            </a:r>
            <a:br>
              <a:rPr lang="nb-NO" sz="2000" dirty="0" smtClean="0"/>
            </a:br>
            <a:endParaRPr lang="nb-NO" sz="2000" dirty="0"/>
          </a:p>
        </p:txBody>
      </p:sp>
      <p:cxnSp>
        <p:nvCxnSpPr>
          <p:cNvPr id="7" name="Rett linje 6"/>
          <p:cNvCxnSpPr>
            <a:endCxn id="14" idx="2"/>
          </p:cNvCxnSpPr>
          <p:nvPr/>
        </p:nvCxnSpPr>
        <p:spPr>
          <a:xfrm>
            <a:off x="3181984" y="3788947"/>
            <a:ext cx="1989884" cy="258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5171868" y="3701448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2962909" y="3693699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/>
          <p:cNvSpPr/>
          <p:nvPr/>
        </p:nvSpPr>
        <p:spPr>
          <a:xfrm>
            <a:off x="4034220" y="3699890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3638283" y="1788742"/>
            <a:ext cx="110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Kanalkant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4708760" y="2139397"/>
            <a:ext cx="463108" cy="1467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3181986" y="2150334"/>
            <a:ext cx="474326" cy="1456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3567428" y="2578174"/>
            <a:ext cx="1318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 smtClean="0"/>
              <a:t>KanalGrøft</a:t>
            </a:r>
            <a:br>
              <a:rPr lang="nb-NO" dirty="0" smtClean="0"/>
            </a:br>
            <a:r>
              <a:rPr lang="nb-NO" dirty="0" smtClean="0"/>
              <a:t>(senterlinje)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 flipH="1">
            <a:off x="4155039" y="3175311"/>
            <a:ext cx="2" cy="3738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>
            <a:off x="3072448" y="3873867"/>
            <a:ext cx="8584" cy="19393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5275724" y="3849133"/>
            <a:ext cx="46771" cy="1976494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/>
          <p:cNvCxnSpPr/>
          <p:nvPr/>
        </p:nvCxnSpPr>
        <p:spPr>
          <a:xfrm>
            <a:off x="3072446" y="5833952"/>
            <a:ext cx="2253676" cy="7140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Sylinder 46"/>
          <p:cNvSpPr txBox="1"/>
          <p:nvPr/>
        </p:nvSpPr>
        <p:spPr>
          <a:xfrm>
            <a:off x="3470035" y="5841092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  <p:cxnSp>
        <p:nvCxnSpPr>
          <p:cNvPr id="8" name="Rett linje 7"/>
          <p:cNvCxnSpPr>
            <a:stCxn id="15" idx="4"/>
          </p:cNvCxnSpPr>
          <p:nvPr/>
        </p:nvCxnSpPr>
        <p:spPr>
          <a:xfrm>
            <a:off x="3072447" y="3873867"/>
            <a:ext cx="610477" cy="16023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3682924" y="5489120"/>
            <a:ext cx="947202" cy="12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>
            <a:endCxn id="14" idx="4"/>
          </p:cNvCxnSpPr>
          <p:nvPr/>
        </p:nvCxnSpPr>
        <p:spPr>
          <a:xfrm flipV="1">
            <a:off x="4630126" y="3881616"/>
            <a:ext cx="651280" cy="16203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469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737862"/>
            <a:ext cx="6405000" cy="4701401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Kanalkant / KanalGrøft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279868" y="3878558"/>
            <a:ext cx="2131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Lav vannføring</a:t>
            </a:r>
            <a:br>
              <a:rPr lang="nb-NO" sz="2000" dirty="0" smtClean="0"/>
            </a:br>
            <a:endParaRPr lang="nb-NO" sz="2000" dirty="0"/>
          </a:p>
        </p:txBody>
      </p:sp>
      <p:cxnSp>
        <p:nvCxnSpPr>
          <p:cNvPr id="7" name="Rett linje 6"/>
          <p:cNvCxnSpPr/>
          <p:nvPr/>
        </p:nvCxnSpPr>
        <p:spPr>
          <a:xfrm>
            <a:off x="3567428" y="5061600"/>
            <a:ext cx="1218993" cy="72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689468" y="4961448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3445309" y="4953699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/>
          <p:cNvSpPr/>
          <p:nvPr/>
        </p:nvSpPr>
        <p:spPr>
          <a:xfrm>
            <a:off x="4055820" y="4952690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3674283" y="1788742"/>
            <a:ext cx="110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Kanalkant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4778753" y="2158074"/>
            <a:ext cx="7668" cy="27091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3531428" y="2179598"/>
            <a:ext cx="20624" cy="26876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3531428" y="2578174"/>
            <a:ext cx="1318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 smtClean="0"/>
              <a:t>KanalGrøft</a:t>
            </a:r>
            <a:br>
              <a:rPr lang="nb-NO" dirty="0" smtClean="0"/>
            </a:br>
            <a:r>
              <a:rPr lang="nb-NO" dirty="0" smtClean="0"/>
              <a:t>(senterlinje)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>
            <a:off x="4133441" y="3175311"/>
            <a:ext cx="20959" cy="16918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>
            <a:stCxn id="15" idx="0"/>
          </p:cNvCxnSpPr>
          <p:nvPr/>
        </p:nvCxnSpPr>
        <p:spPr>
          <a:xfrm>
            <a:off x="3554847" y="4953699"/>
            <a:ext cx="1385" cy="859561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>
            <a:stCxn id="14" idx="0"/>
          </p:cNvCxnSpPr>
          <p:nvPr/>
        </p:nvCxnSpPr>
        <p:spPr>
          <a:xfrm flipH="1">
            <a:off x="4796895" y="4961448"/>
            <a:ext cx="2111" cy="864179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/>
          <p:cNvCxnSpPr/>
          <p:nvPr/>
        </p:nvCxnSpPr>
        <p:spPr>
          <a:xfrm>
            <a:off x="3567428" y="5813260"/>
            <a:ext cx="1211325" cy="11496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Sylinder 46"/>
          <p:cNvSpPr txBox="1"/>
          <p:nvPr/>
        </p:nvSpPr>
        <p:spPr>
          <a:xfrm>
            <a:off x="3470035" y="5841092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  <p:cxnSp>
        <p:nvCxnSpPr>
          <p:cNvPr id="8" name="Rett linje 7"/>
          <p:cNvCxnSpPr/>
          <p:nvPr/>
        </p:nvCxnSpPr>
        <p:spPr>
          <a:xfrm>
            <a:off x="3134543" y="3711755"/>
            <a:ext cx="548381" cy="1764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3682924" y="5489120"/>
            <a:ext cx="947202" cy="12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4630126" y="3711755"/>
            <a:ext cx="606812" cy="1790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kstSylinder 2"/>
          <p:cNvSpPr txBox="1"/>
          <p:nvPr/>
        </p:nvSpPr>
        <p:spPr>
          <a:xfrm>
            <a:off x="8872967" y="1834908"/>
            <a:ext cx="27488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UTGÅR:</a:t>
            </a:r>
            <a:br>
              <a:rPr lang="nb-NO" dirty="0" smtClean="0">
                <a:solidFill>
                  <a:srgbClr val="FF0000"/>
                </a:solidFill>
              </a:rPr>
            </a:br>
            <a:r>
              <a:rPr lang="nb-NO" dirty="0" smtClean="0">
                <a:solidFill>
                  <a:srgbClr val="FF0000"/>
                </a:solidFill>
              </a:rPr>
              <a:t>Feil markering av Kanalkant</a:t>
            </a:r>
            <a:br>
              <a:rPr lang="nb-NO" dirty="0" smtClean="0">
                <a:solidFill>
                  <a:srgbClr val="FF0000"/>
                </a:solidFill>
              </a:rPr>
            </a:br>
            <a:r>
              <a:rPr lang="nb-NO" dirty="0" smtClean="0">
                <a:solidFill>
                  <a:srgbClr val="FF0000"/>
                </a:solidFill>
              </a:rPr>
              <a:t>og vannBredde!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075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737862"/>
            <a:ext cx="6405000" cy="4701401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Kanalkant / KanalGrøft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336958" y="4794088"/>
            <a:ext cx="2131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Liten </a:t>
            </a:r>
            <a:r>
              <a:rPr lang="nb-NO" sz="2000" dirty="0" smtClean="0"/>
              <a:t>vannføring</a:t>
            </a:r>
            <a:br>
              <a:rPr lang="nb-NO" sz="2000" dirty="0" smtClean="0"/>
            </a:br>
            <a:endParaRPr lang="nb-NO" sz="2000" dirty="0"/>
          </a:p>
        </p:txBody>
      </p:sp>
      <p:cxnSp>
        <p:nvCxnSpPr>
          <p:cNvPr id="7" name="Rett linje 6"/>
          <p:cNvCxnSpPr/>
          <p:nvPr/>
        </p:nvCxnSpPr>
        <p:spPr>
          <a:xfrm>
            <a:off x="3567428" y="5061600"/>
            <a:ext cx="1218993" cy="72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5150215" y="3635916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3027093" y="3656521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/>
          <p:cNvSpPr/>
          <p:nvPr/>
        </p:nvSpPr>
        <p:spPr>
          <a:xfrm>
            <a:off x="4055820" y="4952690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3674283" y="1788742"/>
            <a:ext cx="110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Kanalkant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4724908" y="2158074"/>
            <a:ext cx="457572" cy="14517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3198557" y="2158074"/>
            <a:ext cx="465827" cy="14778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3531428" y="2578174"/>
            <a:ext cx="1318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 smtClean="0"/>
              <a:t>KanalGrøft</a:t>
            </a:r>
            <a:br>
              <a:rPr lang="nb-NO" dirty="0" smtClean="0"/>
            </a:br>
            <a:r>
              <a:rPr lang="nb-NO" dirty="0" smtClean="0"/>
              <a:t>(senterlinje)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>
            <a:off x="4133441" y="3175311"/>
            <a:ext cx="20959" cy="16918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>
            <a:off x="3133158" y="3751310"/>
            <a:ext cx="56610" cy="207344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5259753" y="3650092"/>
            <a:ext cx="9178" cy="220517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/>
          <p:cNvCxnSpPr/>
          <p:nvPr/>
        </p:nvCxnSpPr>
        <p:spPr>
          <a:xfrm>
            <a:off x="3260834" y="5824756"/>
            <a:ext cx="1976104" cy="16335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Sylinder 46"/>
          <p:cNvSpPr txBox="1"/>
          <p:nvPr/>
        </p:nvSpPr>
        <p:spPr>
          <a:xfrm>
            <a:off x="3470035" y="5841092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  <p:cxnSp>
        <p:nvCxnSpPr>
          <p:cNvPr id="8" name="Rett linje 7"/>
          <p:cNvCxnSpPr/>
          <p:nvPr/>
        </p:nvCxnSpPr>
        <p:spPr>
          <a:xfrm>
            <a:off x="3134543" y="3740107"/>
            <a:ext cx="548381" cy="1764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3682924" y="5489120"/>
            <a:ext cx="947202" cy="12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4630126" y="3711755"/>
            <a:ext cx="606812" cy="1790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kstSylinder 31"/>
          <p:cNvSpPr txBox="1"/>
          <p:nvPr/>
        </p:nvSpPr>
        <p:spPr>
          <a:xfrm>
            <a:off x="8293826" y="2528980"/>
            <a:ext cx="2082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Korrigert figur til</a:t>
            </a:r>
            <a:br>
              <a:rPr lang="nb-NO" dirty="0" smtClean="0">
                <a:solidFill>
                  <a:srgbClr val="FF0000"/>
                </a:solidFill>
              </a:rPr>
            </a:br>
            <a:r>
              <a:rPr lang="nb-NO" dirty="0" smtClean="0">
                <a:solidFill>
                  <a:srgbClr val="FF0000"/>
                </a:solidFill>
              </a:rPr>
              <a:t>registreringsinstruks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4054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737862"/>
            <a:ext cx="6405000" cy="4701401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Kanalkant / KanalGrøft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298147" y="4773730"/>
            <a:ext cx="2131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Tørr grøft/kanal</a:t>
            </a:r>
            <a:r>
              <a:rPr lang="nb-NO" sz="2000" dirty="0" smtClean="0"/>
              <a:t/>
            </a:r>
            <a:br>
              <a:rPr lang="nb-NO" sz="2000" dirty="0" smtClean="0"/>
            </a:br>
            <a:endParaRPr lang="nb-NO" sz="2000" dirty="0"/>
          </a:p>
        </p:txBody>
      </p:sp>
      <p:sp>
        <p:nvSpPr>
          <p:cNvPr id="14" name="Ellipse 13"/>
          <p:cNvSpPr/>
          <p:nvPr/>
        </p:nvSpPr>
        <p:spPr>
          <a:xfrm>
            <a:off x="5150215" y="3635916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3027093" y="3656521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/>
          <p:cNvSpPr/>
          <p:nvPr/>
        </p:nvSpPr>
        <p:spPr>
          <a:xfrm>
            <a:off x="4049910" y="5396505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3674283" y="1788742"/>
            <a:ext cx="110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Kanalkant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4724908" y="2158074"/>
            <a:ext cx="457572" cy="14517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3198557" y="2158074"/>
            <a:ext cx="465827" cy="14778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3531428" y="2578174"/>
            <a:ext cx="1318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 smtClean="0"/>
              <a:t>KanalGrøft</a:t>
            </a:r>
            <a:br>
              <a:rPr lang="nb-NO" dirty="0" smtClean="0"/>
            </a:br>
            <a:r>
              <a:rPr lang="nb-NO" dirty="0" smtClean="0"/>
              <a:t>(senterlinje)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>
            <a:off x="4133441" y="3175311"/>
            <a:ext cx="12604" cy="22185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>
            <a:off x="3133158" y="3751310"/>
            <a:ext cx="56610" cy="207344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5259753" y="3650092"/>
            <a:ext cx="9178" cy="220517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/>
          <p:cNvCxnSpPr/>
          <p:nvPr/>
        </p:nvCxnSpPr>
        <p:spPr>
          <a:xfrm>
            <a:off x="3260834" y="5824756"/>
            <a:ext cx="1976104" cy="16335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Sylinder 46"/>
          <p:cNvSpPr txBox="1"/>
          <p:nvPr/>
        </p:nvSpPr>
        <p:spPr>
          <a:xfrm>
            <a:off x="3470035" y="5841092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  <p:cxnSp>
        <p:nvCxnSpPr>
          <p:cNvPr id="8" name="Rett linje 7"/>
          <p:cNvCxnSpPr/>
          <p:nvPr/>
        </p:nvCxnSpPr>
        <p:spPr>
          <a:xfrm>
            <a:off x="3134543" y="3740107"/>
            <a:ext cx="548381" cy="1764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3682924" y="5489120"/>
            <a:ext cx="947202" cy="12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4630126" y="3711755"/>
            <a:ext cx="606812" cy="1790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kstSylinder 31"/>
          <p:cNvSpPr txBox="1"/>
          <p:nvPr/>
        </p:nvSpPr>
        <p:spPr>
          <a:xfrm>
            <a:off x="8293826" y="2528980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Ny figur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3268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Elvekant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362" y="1509712"/>
            <a:ext cx="7400925" cy="5114925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>
            <a:off x="5172076" y="1743075"/>
            <a:ext cx="421957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dirty="0" smtClean="0"/>
              <a:t>Elvekant skal registreres der hvor høy vannstand normalt går, ikke i vannspeilet.</a:t>
            </a:r>
            <a:br>
              <a:rPr lang="nb-NO" dirty="0" smtClean="0"/>
            </a:br>
            <a:r>
              <a:rPr lang="nb-NO" dirty="0" smtClean="0"/>
              <a:t>KVALITET brukes til å angi usikkerhet i  registreringen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40300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Bild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986" y="1889541"/>
            <a:ext cx="5119687" cy="4431466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Elv – flate med medium U, dvs. lagt i rør</a:t>
            </a:r>
            <a:endParaRPr lang="nb-NO" dirty="0"/>
          </a:p>
        </p:txBody>
      </p:sp>
      <p:cxnSp>
        <p:nvCxnSpPr>
          <p:cNvPr id="8" name="Rett linje 7"/>
          <p:cNvCxnSpPr/>
          <p:nvPr/>
        </p:nvCxnSpPr>
        <p:spPr>
          <a:xfrm flipV="1">
            <a:off x="2950369" y="3771900"/>
            <a:ext cx="1431131" cy="6829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V="1">
            <a:off x="2947186" y="4105275"/>
            <a:ext cx="1615289" cy="2056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/>
          <p:cNvSpPr/>
          <p:nvPr/>
        </p:nvSpPr>
        <p:spPr>
          <a:xfrm>
            <a:off x="1409700" y="3943349"/>
            <a:ext cx="152400" cy="164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Ellipse 31"/>
          <p:cNvSpPr/>
          <p:nvPr/>
        </p:nvSpPr>
        <p:spPr>
          <a:xfrm>
            <a:off x="5657850" y="3775313"/>
            <a:ext cx="152400" cy="164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37" name="Rett linje 36"/>
          <p:cNvCxnSpPr/>
          <p:nvPr/>
        </p:nvCxnSpPr>
        <p:spPr>
          <a:xfrm>
            <a:off x="4391025" y="3752850"/>
            <a:ext cx="180975" cy="35242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/>
          <p:cNvCxnSpPr/>
          <p:nvPr/>
        </p:nvCxnSpPr>
        <p:spPr>
          <a:xfrm flipH="1">
            <a:off x="2914650" y="3838575"/>
            <a:ext cx="9525" cy="42862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3794523" y="3861036"/>
            <a:ext cx="152400" cy="1646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1" name="TekstSylinder 40"/>
          <p:cNvSpPr txBox="1"/>
          <p:nvPr/>
        </p:nvSpPr>
        <p:spPr>
          <a:xfrm>
            <a:off x="3216413" y="1800994"/>
            <a:ext cx="97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Elvekant</a:t>
            </a:r>
            <a:endParaRPr lang="nb-NO" dirty="0"/>
          </a:p>
        </p:txBody>
      </p:sp>
      <p:cxnSp>
        <p:nvCxnSpPr>
          <p:cNvPr id="46" name="Rett linje 45"/>
          <p:cNvCxnSpPr/>
          <p:nvPr/>
        </p:nvCxnSpPr>
        <p:spPr>
          <a:xfrm flipH="1">
            <a:off x="1403749" y="2078173"/>
            <a:ext cx="1760560" cy="1632156"/>
          </a:xfrm>
          <a:prstGeom prst="line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tt linje 47"/>
          <p:cNvCxnSpPr/>
          <p:nvPr/>
        </p:nvCxnSpPr>
        <p:spPr>
          <a:xfrm flipH="1">
            <a:off x="1784041" y="2085975"/>
            <a:ext cx="1523863" cy="2290960"/>
          </a:xfrm>
          <a:prstGeom prst="line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kstSylinder 52"/>
          <p:cNvSpPr txBox="1"/>
          <p:nvPr/>
        </p:nvSpPr>
        <p:spPr>
          <a:xfrm>
            <a:off x="2521742" y="4771617"/>
            <a:ext cx="1239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Elvekant</a:t>
            </a:r>
          </a:p>
          <a:p>
            <a:r>
              <a:rPr lang="nb-NO" dirty="0" smtClean="0"/>
              <a:t>MEDIUM U</a:t>
            </a:r>
            <a:endParaRPr lang="nb-NO" dirty="0"/>
          </a:p>
        </p:txBody>
      </p:sp>
      <p:cxnSp>
        <p:nvCxnSpPr>
          <p:cNvPr id="54" name="Rett linje 53"/>
          <p:cNvCxnSpPr/>
          <p:nvPr/>
        </p:nvCxnSpPr>
        <p:spPr>
          <a:xfrm flipV="1">
            <a:off x="3104319" y="3821142"/>
            <a:ext cx="255689" cy="977181"/>
          </a:xfrm>
          <a:prstGeom prst="line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>
            <a:stCxn id="53" idx="0"/>
          </p:cNvCxnSpPr>
          <p:nvPr/>
        </p:nvCxnSpPr>
        <p:spPr>
          <a:xfrm flipV="1">
            <a:off x="3141463" y="4251688"/>
            <a:ext cx="223890" cy="519929"/>
          </a:xfrm>
          <a:prstGeom prst="line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kstSylinder 60"/>
          <p:cNvSpPr txBox="1"/>
          <p:nvPr/>
        </p:nvSpPr>
        <p:spPr>
          <a:xfrm>
            <a:off x="3043997" y="2615170"/>
            <a:ext cx="1818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VannFiktivGrense</a:t>
            </a:r>
          </a:p>
          <a:p>
            <a:r>
              <a:rPr lang="nb-NO" dirty="0" smtClean="0"/>
              <a:t>elvelinjeFiktiv</a:t>
            </a:r>
            <a:endParaRPr lang="nb-NO" dirty="0"/>
          </a:p>
        </p:txBody>
      </p:sp>
      <p:cxnSp>
        <p:nvCxnSpPr>
          <p:cNvPr id="72" name="Rett pilkobling 71"/>
          <p:cNvCxnSpPr/>
          <p:nvPr/>
        </p:nvCxnSpPr>
        <p:spPr>
          <a:xfrm>
            <a:off x="3847586" y="3196028"/>
            <a:ext cx="520731" cy="7213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tt pilkobling 73"/>
          <p:cNvCxnSpPr/>
          <p:nvPr/>
        </p:nvCxnSpPr>
        <p:spPr>
          <a:xfrm flipH="1">
            <a:off x="2984979" y="3166503"/>
            <a:ext cx="718748" cy="8279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tt linje 78"/>
          <p:cNvCxnSpPr/>
          <p:nvPr/>
        </p:nvCxnSpPr>
        <p:spPr>
          <a:xfrm flipH="1" flipV="1">
            <a:off x="3929089" y="4039699"/>
            <a:ext cx="402417" cy="556924"/>
          </a:xfrm>
          <a:prstGeom prst="line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kstSylinder 83"/>
          <p:cNvSpPr txBox="1"/>
          <p:nvPr/>
        </p:nvSpPr>
        <p:spPr>
          <a:xfrm>
            <a:off x="4107951" y="4595080"/>
            <a:ext cx="25610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</a:t>
            </a:r>
            <a:br>
              <a:rPr lang="nb-NO" dirty="0" smtClean="0"/>
            </a:br>
            <a:r>
              <a:rPr lang="nb-NO" dirty="0" smtClean="0"/>
              <a:t>MEDIUM U</a:t>
            </a:r>
            <a:br>
              <a:rPr lang="nb-NO" dirty="0" smtClean="0"/>
            </a:br>
            <a:r>
              <a:rPr lang="nb-NO" dirty="0" smtClean="0"/>
              <a:t>(rep. punkt for elveflate</a:t>
            </a:r>
            <a:br>
              <a:rPr lang="nb-NO" dirty="0" smtClean="0"/>
            </a:br>
            <a:r>
              <a:rPr lang="nb-NO" dirty="0" smtClean="0"/>
              <a:t>som ligger under bakken)</a:t>
            </a:r>
            <a:endParaRPr lang="nb-NO" dirty="0"/>
          </a:p>
        </p:txBody>
      </p:sp>
      <p:cxnSp>
        <p:nvCxnSpPr>
          <p:cNvPr id="93" name="Rett pilkobling 92"/>
          <p:cNvCxnSpPr/>
          <p:nvPr/>
        </p:nvCxnSpPr>
        <p:spPr>
          <a:xfrm>
            <a:off x="5623575" y="2894251"/>
            <a:ext cx="89968" cy="8572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kstSylinder 95"/>
          <p:cNvSpPr txBox="1"/>
          <p:nvPr/>
        </p:nvSpPr>
        <p:spPr>
          <a:xfrm>
            <a:off x="5065036" y="1985660"/>
            <a:ext cx="12496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</a:t>
            </a:r>
            <a:br>
              <a:rPr lang="nb-NO" dirty="0" smtClean="0"/>
            </a:br>
            <a:r>
              <a:rPr lang="nb-NO" dirty="0" smtClean="0"/>
              <a:t>(</a:t>
            </a:r>
            <a:r>
              <a:rPr lang="nb-NO" dirty="0" err="1" smtClean="0"/>
              <a:t>rep.pkt</a:t>
            </a:r>
            <a:r>
              <a:rPr lang="nb-NO" dirty="0" smtClean="0"/>
              <a:t> for</a:t>
            </a:r>
            <a:br>
              <a:rPr lang="nb-NO" dirty="0" smtClean="0"/>
            </a:br>
            <a:r>
              <a:rPr lang="nb-NO" dirty="0" smtClean="0"/>
              <a:t> elveflaten)</a:t>
            </a:r>
            <a:endParaRPr lang="nb-NO" dirty="0"/>
          </a:p>
        </p:txBody>
      </p:sp>
      <p:pic>
        <p:nvPicPr>
          <p:cNvPr id="98" name="Bilde 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618" y="1637920"/>
            <a:ext cx="4798586" cy="4366443"/>
          </a:xfrm>
          <a:prstGeom prst="rect">
            <a:avLst/>
          </a:prstGeom>
        </p:spPr>
      </p:pic>
      <p:cxnSp>
        <p:nvCxnSpPr>
          <p:cNvPr id="101" name="Rett linje 100"/>
          <p:cNvCxnSpPr/>
          <p:nvPr/>
        </p:nvCxnSpPr>
        <p:spPr>
          <a:xfrm flipV="1">
            <a:off x="8810625" y="3710329"/>
            <a:ext cx="1057275" cy="4114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 flipV="1">
            <a:off x="8810625" y="3939938"/>
            <a:ext cx="1200150" cy="10913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kstSylinder 111"/>
          <p:cNvSpPr txBox="1"/>
          <p:nvPr/>
        </p:nvSpPr>
        <p:spPr>
          <a:xfrm>
            <a:off x="7766024" y="4900550"/>
            <a:ext cx="3600729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b-NO" dirty="0" smtClean="0"/>
              <a:t>Elv lagt i rør. Elvekant (rød strek) og</a:t>
            </a:r>
            <a:br>
              <a:rPr lang="nb-NO" dirty="0" smtClean="0"/>
            </a:br>
            <a:r>
              <a:rPr lang="nb-NO" dirty="0" smtClean="0"/>
              <a:t>representasjonspunktet kodes med</a:t>
            </a:r>
            <a:br>
              <a:rPr lang="nb-NO" dirty="0" smtClean="0"/>
            </a:br>
            <a:r>
              <a:rPr lang="nb-NO" dirty="0" smtClean="0"/>
              <a:t>MEDIUM U</a:t>
            </a:r>
            <a:endParaRPr lang="nb-NO" dirty="0"/>
          </a:p>
        </p:txBody>
      </p:sp>
      <p:sp>
        <p:nvSpPr>
          <p:cNvPr id="113" name="Ellipse 112"/>
          <p:cNvSpPr/>
          <p:nvPr/>
        </p:nvSpPr>
        <p:spPr>
          <a:xfrm>
            <a:off x="9442848" y="3784836"/>
            <a:ext cx="152400" cy="1646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364984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 </a:t>
            </a:r>
            <a:br>
              <a:rPr lang="nb-NO" dirty="0" smtClean="0"/>
            </a:br>
            <a:r>
              <a:rPr lang="nb-NO" dirty="0" smtClean="0"/>
              <a:t>VannFiktivGrense - havElvSperre</a:t>
            </a:r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914" y="1730321"/>
            <a:ext cx="5029200" cy="4838700"/>
          </a:xfrm>
          <a:prstGeom prst="rect">
            <a:avLst/>
          </a:prstGeom>
        </p:spPr>
      </p:pic>
      <p:sp>
        <p:nvSpPr>
          <p:cNvPr id="6" name="TekstSylinder 5"/>
          <p:cNvSpPr txBox="1"/>
          <p:nvPr/>
        </p:nvSpPr>
        <p:spPr>
          <a:xfrm>
            <a:off x="6641022" y="1730321"/>
            <a:ext cx="42542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Eksempel på plassering av </a:t>
            </a:r>
            <a:r>
              <a:rPr lang="nb-NO" dirty="0" smtClean="0"/>
              <a:t>HavElvSperre.</a:t>
            </a:r>
            <a:br>
              <a:rPr lang="nb-NO" dirty="0" smtClean="0"/>
            </a:br>
            <a:r>
              <a:rPr lang="nb-NO" dirty="0" smtClean="0"/>
              <a:t>Nord </a:t>
            </a:r>
            <a:r>
              <a:rPr lang="nb-NO" dirty="0"/>
              <a:t>for den rosa strekene skal det registreres kystkontur. </a:t>
            </a:r>
            <a:r>
              <a:rPr lang="nb-NO" dirty="0" smtClean="0"/>
              <a:t/>
            </a:r>
            <a:br>
              <a:rPr lang="nb-NO" dirty="0" smtClean="0"/>
            </a:br>
            <a:r>
              <a:rPr lang="nb-NO" dirty="0"/>
              <a:t>Sør for streken skal det registreres </a:t>
            </a:r>
            <a:r>
              <a:rPr lang="nb-NO" dirty="0" smtClean="0"/>
              <a:t>Elvekant og Elv.</a:t>
            </a:r>
            <a:endParaRPr lang="nb-NO" dirty="0"/>
          </a:p>
          <a:p>
            <a:r>
              <a:rPr lang="nb-NO" dirty="0" smtClean="0"/>
              <a:t>Høyden </a:t>
            </a:r>
            <a:r>
              <a:rPr lang="nb-NO" dirty="0"/>
              <a:t>på </a:t>
            </a:r>
            <a:r>
              <a:rPr lang="nb-NO" dirty="0" smtClean="0"/>
              <a:t>Elvekant </a:t>
            </a:r>
            <a:r>
              <a:rPr lang="nb-NO" dirty="0"/>
              <a:t>er lik midlere høyvann (MHV). </a:t>
            </a:r>
            <a:r>
              <a:rPr lang="nb-NO" dirty="0" smtClean="0"/>
              <a:t/>
            </a:r>
            <a:br>
              <a:rPr lang="nb-NO" dirty="0" smtClean="0"/>
            </a:b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451579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950" y="1493582"/>
            <a:ext cx="4133850" cy="4988179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VannFiktivGrense - innsjøElvSperre</a:t>
            </a:r>
            <a:endParaRPr lang="nb-NO" dirty="0"/>
          </a:p>
        </p:txBody>
      </p:sp>
      <p:cxnSp>
        <p:nvCxnSpPr>
          <p:cNvPr id="5" name="Rett linje 4"/>
          <p:cNvCxnSpPr/>
          <p:nvPr/>
        </p:nvCxnSpPr>
        <p:spPr>
          <a:xfrm flipH="1" flipV="1">
            <a:off x="3520800" y="2707200"/>
            <a:ext cx="213000" cy="83627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738" y="1493581"/>
            <a:ext cx="4097634" cy="4988180"/>
          </a:xfrm>
          <a:prstGeom prst="rect">
            <a:avLst/>
          </a:prstGeom>
        </p:spPr>
      </p:pic>
      <p:cxnSp>
        <p:nvCxnSpPr>
          <p:cNvPr id="39" name="Rett linje 38"/>
          <p:cNvCxnSpPr/>
          <p:nvPr/>
        </p:nvCxnSpPr>
        <p:spPr>
          <a:xfrm flipH="1" flipV="1">
            <a:off x="7134225" y="2676527"/>
            <a:ext cx="209863" cy="66673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Sylinder 12"/>
          <p:cNvSpPr txBox="1"/>
          <p:nvPr/>
        </p:nvSpPr>
        <p:spPr>
          <a:xfrm>
            <a:off x="2526750" y="5095875"/>
            <a:ext cx="942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dirty="0" smtClean="0">
                <a:solidFill>
                  <a:srgbClr val="0070C0"/>
                </a:solidFill>
              </a:rPr>
              <a:t>Innsjø</a:t>
            </a:r>
            <a:endParaRPr lang="nb-NO" sz="2400" dirty="0">
              <a:solidFill>
                <a:srgbClr val="0070C0"/>
              </a:solidFill>
            </a:endParaRPr>
          </a:p>
        </p:txBody>
      </p:sp>
      <p:sp>
        <p:nvSpPr>
          <p:cNvPr id="14" name="TekstSylinder 13"/>
          <p:cNvSpPr txBox="1"/>
          <p:nvPr/>
        </p:nvSpPr>
        <p:spPr>
          <a:xfrm>
            <a:off x="3320136" y="1551425"/>
            <a:ext cx="484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>
                <a:solidFill>
                  <a:srgbClr val="0070C0"/>
                </a:solidFill>
              </a:rPr>
              <a:t>Elv</a:t>
            </a:r>
            <a:endParaRPr lang="nb-NO" sz="2000" dirty="0">
              <a:solidFill>
                <a:srgbClr val="0070C0"/>
              </a:solidFill>
            </a:endParaRPr>
          </a:p>
        </p:txBody>
      </p:sp>
      <p:cxnSp>
        <p:nvCxnSpPr>
          <p:cNvPr id="16" name="Rett pilkobling 15"/>
          <p:cNvCxnSpPr/>
          <p:nvPr/>
        </p:nvCxnSpPr>
        <p:spPr>
          <a:xfrm>
            <a:off x="2661844" y="2475646"/>
            <a:ext cx="794160" cy="2199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Sylinder 16"/>
          <p:cNvSpPr txBox="1"/>
          <p:nvPr/>
        </p:nvSpPr>
        <p:spPr>
          <a:xfrm>
            <a:off x="1617366" y="1874555"/>
            <a:ext cx="1818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VannFiktivGrense</a:t>
            </a:r>
            <a:br>
              <a:rPr lang="nb-NO" dirty="0" smtClean="0"/>
            </a:br>
            <a:r>
              <a:rPr lang="nb-NO" dirty="0" smtClean="0"/>
              <a:t>innsjøElvSperre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190255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ild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423" y="1993263"/>
            <a:ext cx="4046919" cy="3809937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VannFiktivGrense - elveElvSperre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062" y="1993263"/>
            <a:ext cx="3991153" cy="3809937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V="1">
            <a:off x="2440800" y="4363200"/>
            <a:ext cx="230400" cy="237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6848400" y="4384800"/>
            <a:ext cx="230400" cy="237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Sylinder 9"/>
          <p:cNvSpPr txBox="1"/>
          <p:nvPr/>
        </p:nvSpPr>
        <p:spPr>
          <a:xfrm>
            <a:off x="3028566" y="5013755"/>
            <a:ext cx="1818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VannFiktivGrense</a:t>
            </a:r>
            <a:br>
              <a:rPr lang="nb-NO" dirty="0" smtClean="0"/>
            </a:br>
            <a:r>
              <a:rPr lang="nb-NO" dirty="0" smtClean="0"/>
              <a:t>elveElvSperre</a:t>
            </a:r>
            <a:endParaRPr lang="nb-NO" dirty="0"/>
          </a:p>
        </p:txBody>
      </p:sp>
      <p:cxnSp>
        <p:nvCxnSpPr>
          <p:cNvPr id="12" name="Rett pilkobling 11"/>
          <p:cNvCxnSpPr/>
          <p:nvPr/>
        </p:nvCxnSpPr>
        <p:spPr>
          <a:xfrm flipH="1" flipV="1">
            <a:off x="2700000" y="4636801"/>
            <a:ext cx="460800" cy="4862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Sylinder 14"/>
          <p:cNvSpPr txBox="1"/>
          <p:nvPr/>
        </p:nvSpPr>
        <p:spPr>
          <a:xfrm>
            <a:off x="2988923" y="2955090"/>
            <a:ext cx="484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>
                <a:solidFill>
                  <a:srgbClr val="0070C0"/>
                </a:solidFill>
              </a:rPr>
              <a:t>Elv</a:t>
            </a:r>
            <a:endParaRPr lang="nb-NO" sz="2000" dirty="0">
              <a:solidFill>
                <a:srgbClr val="0070C0"/>
              </a:solidFill>
            </a:endParaRPr>
          </a:p>
        </p:txBody>
      </p:sp>
      <p:cxnSp>
        <p:nvCxnSpPr>
          <p:cNvPr id="16" name="Rett pilkobling 15"/>
          <p:cNvCxnSpPr/>
          <p:nvPr/>
        </p:nvCxnSpPr>
        <p:spPr>
          <a:xfrm flipH="1">
            <a:off x="2469601" y="3369207"/>
            <a:ext cx="519322" cy="4874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pilkobling 18"/>
          <p:cNvCxnSpPr/>
          <p:nvPr/>
        </p:nvCxnSpPr>
        <p:spPr>
          <a:xfrm>
            <a:off x="3342131" y="3355200"/>
            <a:ext cx="315469" cy="5014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78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Skjær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379" y="1081716"/>
            <a:ext cx="6587286" cy="5074602"/>
          </a:xfrm>
          <a:prstGeom prst="rect">
            <a:avLst/>
          </a:prstGeom>
        </p:spPr>
      </p:pic>
      <p:sp>
        <p:nvSpPr>
          <p:cNvPr id="4" name="Ellipse 3"/>
          <p:cNvSpPr/>
          <p:nvPr/>
        </p:nvSpPr>
        <p:spPr>
          <a:xfrm>
            <a:off x="4409440" y="3952240"/>
            <a:ext cx="1371600" cy="1209040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TekstSylinder 4"/>
          <p:cNvSpPr txBox="1"/>
          <p:nvPr/>
        </p:nvSpPr>
        <p:spPr>
          <a:xfrm>
            <a:off x="697523" y="6146158"/>
            <a:ext cx="4099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Objtype: Skjær</a:t>
            </a:r>
          </a:p>
          <a:p>
            <a:r>
              <a:rPr lang="nb-NO" dirty="0" smtClean="0"/>
              <a:t>Kilde: </a:t>
            </a:r>
            <a:r>
              <a:rPr lang="nb-NO" dirty="0" smtClean="0">
                <a:hlinkClick r:id="rId3"/>
              </a:rPr>
              <a:t>www.norgeibilder.no</a:t>
            </a:r>
            <a:r>
              <a:rPr lang="nb-NO" dirty="0" smtClean="0"/>
              <a:t> og FKB-Vann</a:t>
            </a:r>
            <a:endParaRPr lang="nb-NO" dirty="0"/>
          </a:p>
        </p:txBody>
      </p:sp>
      <p:cxnSp>
        <p:nvCxnSpPr>
          <p:cNvPr id="7" name="Rett linje 6"/>
          <p:cNvCxnSpPr/>
          <p:nvPr/>
        </p:nvCxnSpPr>
        <p:spPr>
          <a:xfrm flipH="1" flipV="1">
            <a:off x="9428480" y="2407279"/>
            <a:ext cx="487680" cy="469788"/>
          </a:xfrm>
          <a:prstGeom prst="line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Sylinder 9"/>
          <p:cNvSpPr txBox="1"/>
          <p:nvPr/>
        </p:nvSpPr>
        <p:spPr>
          <a:xfrm>
            <a:off x="9238037" y="2877066"/>
            <a:ext cx="1178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Kystkontur</a:t>
            </a:r>
            <a:endParaRPr lang="nb-NO" dirty="0"/>
          </a:p>
        </p:txBody>
      </p:sp>
      <p:cxnSp>
        <p:nvCxnSpPr>
          <p:cNvPr id="11" name="Rett linje 10"/>
          <p:cNvCxnSpPr/>
          <p:nvPr/>
        </p:nvCxnSpPr>
        <p:spPr>
          <a:xfrm flipH="1">
            <a:off x="5170790" y="3393440"/>
            <a:ext cx="701690" cy="966651"/>
          </a:xfrm>
          <a:prstGeom prst="line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Sylinder 14"/>
          <p:cNvSpPr txBox="1"/>
          <p:nvPr/>
        </p:nvSpPr>
        <p:spPr>
          <a:xfrm>
            <a:off x="5866925" y="3200373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Skjær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83558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Havflate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394" y="1411318"/>
            <a:ext cx="6335486" cy="4490339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574222" y="612642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Havflate 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7731579" y="3951514"/>
            <a:ext cx="1051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>
                <a:solidFill>
                  <a:srgbClr val="0070C0"/>
                </a:solidFill>
              </a:rPr>
              <a:t>Havflate</a:t>
            </a:r>
            <a:endParaRPr lang="nb-NO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6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Elvekant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014" y="1316333"/>
            <a:ext cx="7265763" cy="4602615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574222" y="612642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Elvekant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</p:spTree>
    <p:extLst>
      <p:ext uri="{BB962C8B-B14F-4D97-AF65-F5344CB8AC3E}">
        <p14:creationId xmlns:p14="http://schemas.microsoft.com/office/powerpoint/2010/main" val="1658310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Elv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292" y="1027906"/>
            <a:ext cx="6996427" cy="4459322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333061" y="597570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Elv 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</p:spTree>
    <p:extLst>
      <p:ext uri="{BB962C8B-B14F-4D97-AF65-F5344CB8AC3E}">
        <p14:creationId xmlns:p14="http://schemas.microsoft.com/office/powerpoint/2010/main" val="3481765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Elv</a:t>
            </a:r>
            <a:endParaRPr lang="nb-NO" dirty="0"/>
          </a:p>
        </p:txBody>
      </p:sp>
      <p:sp>
        <p:nvSpPr>
          <p:cNvPr id="5" name="Rektangel 4"/>
          <p:cNvSpPr/>
          <p:nvPr/>
        </p:nvSpPr>
        <p:spPr>
          <a:xfrm>
            <a:off x="333060" y="5975703"/>
            <a:ext cx="73072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Elv, egenskap vannbr = 2.   I FKB-Vann 4.61 objtype ElvBekk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2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061" y="619760"/>
            <a:ext cx="7514446" cy="4623434"/>
          </a:xfrm>
          <a:prstGeom prst="rect">
            <a:avLst/>
          </a:prstGeom>
        </p:spPr>
      </p:pic>
      <p:sp>
        <p:nvSpPr>
          <p:cNvPr id="6" name="TekstSylinder 5"/>
          <p:cNvSpPr txBox="1"/>
          <p:nvPr/>
        </p:nvSpPr>
        <p:spPr>
          <a:xfrm>
            <a:off x="7782560" y="5929536"/>
            <a:ext cx="3971985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nb-NO" dirty="0" smtClean="0"/>
              <a:t>Er det naturlig å oppfatte dette som elv?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86467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Kanalkant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333061" y="5975703"/>
            <a:ext cx="52041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Kanalkant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2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474" y="1137920"/>
            <a:ext cx="7051333" cy="501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55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2162</TotalTime>
  <Words>781</Words>
  <Application>Microsoft Office PowerPoint</Application>
  <PresentationFormat>Widescreen</PresentationFormat>
  <Paragraphs>176</Paragraphs>
  <Slides>39</Slides>
  <Notes>5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Office-tema</vt:lpstr>
      <vt:lpstr>Skisser/bilder brukt i FKB-Vann produktspesifikasjon og registreringsinstruks</vt:lpstr>
      <vt:lpstr>Kystkontur</vt:lpstr>
      <vt:lpstr>KystkonturTekniskeAnlegg</vt:lpstr>
      <vt:lpstr>Skjær</vt:lpstr>
      <vt:lpstr>Havflate</vt:lpstr>
      <vt:lpstr>Elvekant</vt:lpstr>
      <vt:lpstr>Elv</vt:lpstr>
      <vt:lpstr>Elv</vt:lpstr>
      <vt:lpstr>Kanalkant</vt:lpstr>
      <vt:lpstr>Kanal</vt:lpstr>
      <vt:lpstr>Innsjøkant</vt:lpstr>
      <vt:lpstr>Innsjø</vt:lpstr>
      <vt:lpstr>Bekk, utgår – omnavnet til ElvBekk</vt:lpstr>
      <vt:lpstr>ElvBekk</vt:lpstr>
      <vt:lpstr>Grøft, utgår – omdøpt til KanalGrøft</vt:lpstr>
      <vt:lpstr>KanalGrøft</vt:lpstr>
      <vt:lpstr>VeggrøftÅpen</vt:lpstr>
      <vt:lpstr>SnøIsbreKant</vt:lpstr>
      <vt:lpstr>SnøIsbre</vt:lpstr>
      <vt:lpstr>FlomløpKant</vt:lpstr>
      <vt:lpstr>VannFiktivGrense</vt:lpstr>
      <vt:lpstr>VannFiktivGrense</vt:lpstr>
      <vt:lpstr>KonnekteringVann</vt:lpstr>
      <vt:lpstr>KonnekteringVann</vt:lpstr>
      <vt:lpstr>Fotogrammetrisk registreringsinstruks</vt:lpstr>
      <vt:lpstr>Registreringsinstruks: Kystkontur</vt:lpstr>
      <vt:lpstr>Registreringsinstruks: Kystkontur</vt:lpstr>
      <vt:lpstr>Registreringsinstruks: Elvekant / ElvBekk</vt:lpstr>
      <vt:lpstr>Registreringsinstruks: Elvekant / ElvBekk</vt:lpstr>
      <vt:lpstr>Registreringsinstruks: Elvekant / ElvBekk</vt:lpstr>
      <vt:lpstr>Registreringsinstruks: Kanalkant / KanalGrøft</vt:lpstr>
      <vt:lpstr>Registreringsinstruks: Kanalkant / KanalGrøft</vt:lpstr>
      <vt:lpstr>Registreringsinstruks: Kanalkant / KanalGrøft</vt:lpstr>
      <vt:lpstr>Registreringsinstruks: Kanalkant / KanalGrøft</vt:lpstr>
      <vt:lpstr>Registreringsinstruks: Elvekant</vt:lpstr>
      <vt:lpstr>Registreringsinstruks: Elv – flate med medium U, dvs. lagt i rør</vt:lpstr>
      <vt:lpstr>Registreringsinstruks:  VannFiktivGrense - havElvSperre</vt:lpstr>
      <vt:lpstr>Registreringsinstruks: VannFiktivGrense - innsjøElvSperre</vt:lpstr>
      <vt:lpstr>Registreringsinstruks: VannFiktivGrense - elveElvSperre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Jon Endre Kirkholt</cp:lastModifiedBy>
  <cp:revision>123</cp:revision>
  <dcterms:created xsi:type="dcterms:W3CDTF">2021-08-06T12:22:07Z</dcterms:created>
  <dcterms:modified xsi:type="dcterms:W3CDTF">2021-12-01T14:27:25Z</dcterms:modified>
</cp:coreProperties>
</file>